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Content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jCY/mcFOdmwX0cQ6/goESFK762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ontent-regular.fntdata"/><Relationship Id="rId25" Type="http://schemas.openxmlformats.org/officeDocument/2006/relationships/font" Target="fonts/Roboto-boldItalic.fntdata"/><Relationship Id="rId28" Type="http://customschemas.google.com/relationships/presentationmetadata" Target="metadata"/><Relationship Id="rId27" Type="http://schemas.openxmlformats.org/officeDocument/2006/relationships/font" Target="fonts/Conten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ews.microsoft.com/en-my/2017/12/20/virtual-sight-app-developer-helping-visually-impaired-see/" TargetMode="External"/><Relationship Id="rId3" Type="http://schemas.openxmlformats.org/officeDocument/2006/relationships/hyperlink" Target="https://www.securitymagazine.com/articles/83540-how-to-hire-the-right-security-integrato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3d5e8a02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73d5e8a020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3e90c3169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3e90c31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24292E"/>
                </a:solidFill>
                <a:highlight>
                  <a:srgbClr val="FFFFFF"/>
                </a:highlight>
              </a:rPr>
              <a:t>As you generate a caption word by word, you can see the model's gaze shifting across the image.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3e90c316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3e90c3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d5e8a0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73d5e8a02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3e2a35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150">
                <a:solidFill>
                  <a:srgbClr val="555555"/>
                </a:solidFill>
                <a:highlight>
                  <a:srgbClr val="FFFFFF"/>
                </a:highlight>
              </a:rPr>
              <a:t>Requires both methods from computer vision to understand the content of the image and a language model from the field of natural language processing to turn the understanding of the image into words in the right order. </a:t>
            </a:r>
            <a:endParaRPr/>
          </a:p>
        </p:txBody>
      </p:sp>
      <p:sp>
        <p:nvSpPr>
          <p:cNvPr id="172" name="Google Shape;172;g743e2a35e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3e90c31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u="sng">
                <a:solidFill>
                  <a:schemeClr val="hlink"/>
                </a:solidFill>
                <a:hlinkClick r:id="rId2"/>
              </a:rPr>
              <a:t>https://news.microsoft.com/en-my/2017/12/20/virtual-sight-app-developer-helping-visually-impaired-see/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https://www.securitymagazine.com/articles/83540-how-to-hire-the-right-security-integrator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73e90c3169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d5e8a0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g73d5e8a02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3d5e8a0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73d5e8a02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d5e8a0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73d5e8a02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d5e8a0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Georgia"/>
              <a:buAutoNum type="arabicPeriod"/>
            </a:pPr>
            <a:r>
              <a:rPr lang="en-I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 the last hidden state of the encoder RNN is used as the context vector for the decoder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Georgia"/>
              <a:buAutoNum type="arabicPeriod"/>
            </a:pPr>
            <a:r>
              <a:rPr lang="en-I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Attention was introduced to address the problem of long sequences</a:t>
            </a:r>
            <a:endParaRPr/>
          </a:p>
        </p:txBody>
      </p:sp>
      <p:sp>
        <p:nvSpPr>
          <p:cNvPr id="228" name="Google Shape;228;g73d5e8a020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3d5e8a02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73d5e8a020_0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d5e8a020_0_17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73d5e8a020_0_17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73d5e8a020_0_1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73d5e8a020_0_1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73d5e8a020_0_1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3d5e8a020_0_1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73d5e8a020_0_1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73d5e8a020_0_17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73d5e8a020_0_17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73d5e8a020_0_17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d5e8a020_0_183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73d5e8a020_0_183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73d5e8a020_0_1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73d5e8a020_0_1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73d5e8a020_0_1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3d5e8a020_0_1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73d5e8a020_0_189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73d5e8a020_0_189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73d5e8a020_0_1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73d5e8a020_0_1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73d5e8a020_0_1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d5e8a020_0_19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73d5e8a020_0_196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73d5e8a020_0_196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73d5e8a020_0_196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73d5e8a020_0_196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73d5e8a020_0_1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73d5e8a020_0_1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73d5e8a020_0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3d5e8a020_0_2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73d5e8a020_0_2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73d5e8a020_0_2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73d5e8a020_0_2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3d5e8a020_0_2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73d5e8a020_0_2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73d5e8a020_0_2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d5e8a020_0_21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73d5e8a020_0_21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73d5e8a020_0_21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73d5e8a020_0_2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73d5e8a020_0_2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73d5e8a020_0_2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d5e8a020_0_22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73d5e8a020_0_221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73d5e8a020_0_22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73d5e8a020_0_2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73d5e8a020_0_2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73d5e8a020_0_2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3d5e8a020_0_2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73d5e8a020_0_22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73d5e8a020_0_2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73d5e8a020_0_2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73d5e8a020_0_2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d5e8a020_0_23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73d5e8a020_0_23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73d5e8a020_0_23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73d5e8a020_0_23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73d5e8a020_0_2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d5e8a020_0_16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73d5e8a020_0_16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73d5e8a020_0_1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73d5e8a020_0_16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73d5e8a020_0_1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hyperlink" Target="http://jalammar.github.io/visualizing-neural-machine-translation-mechanics-of-seq2seq-models-with-attention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5.png"/><Relationship Id="rId5" Type="http://schemas.openxmlformats.org/officeDocument/2006/relationships/hyperlink" Target="https://arxiv.org/pdf/1502.03044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y5bktGGkd9w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hyperlink" Target="https://www.cs.cmu.edu/~afarhadi/papers/sentence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hyperlink" Target="https://www.cv-foundation.org/openaccess/content_cvpr_2015/papers/Fang_From_Captions_to_2015_CVPR_paper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hyperlink" Target="https://arxiv.org/pdf/1411.4555.pdf" TargetMode="External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Relationship Id="rId4" Type="http://schemas.openxmlformats.org/officeDocument/2006/relationships/image" Target="../media/image12.png"/><Relationship Id="rId5" Type="http://schemas.openxmlformats.org/officeDocument/2006/relationships/hyperlink" Target="https://distill.pub/2016/augmented-rn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563874" y="4279775"/>
            <a:ext cx="6731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Rajesh Shreedhar Bhat &amp; Souradip Chakraborty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563875" y="3456075"/>
            <a:ext cx="65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Captioning using Attention Models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73d5e8a020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100"/>
            <a:ext cx="10152502" cy="23529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g73d5e8a020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500" y="3844620"/>
            <a:ext cx="10152503" cy="283850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g73d5e8a020_0_247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Sequence to Sequence Model with Attention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73e90c316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75" y="1110100"/>
            <a:ext cx="9264848" cy="535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73e90c3169_0_25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Obtaining Context Vector using Attention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73e90c3169_0_25"/>
          <p:cNvSpPr txBox="1"/>
          <p:nvPr/>
        </p:nvSpPr>
        <p:spPr>
          <a:xfrm>
            <a:off x="1415400" y="6517400"/>
            <a:ext cx="91830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1200"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i="1" lang="en-IN" sz="12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i="1" lang="en-IN" sz="1200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http://jalammar.github.io/visualizing-neural-machine-translation-mechanics-of-seq2seq-models-with-attention/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/>
          <p:nvPr/>
        </p:nvSpPr>
        <p:spPr>
          <a:xfrm>
            <a:off x="257150" y="235325"/>
            <a:ext cx="83193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Attention is all you need: Brief Overview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375" y="1003575"/>
            <a:ext cx="7600201" cy="57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/>
        </p:nvSpPr>
        <p:spPr>
          <a:xfrm>
            <a:off x="232775" y="220750"/>
            <a:ext cx="7009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Show Attend and Tell: </a:t>
            </a: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 Neural Image Caption Generator</a:t>
            </a:r>
            <a:endParaRPr b="1"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 b="0" l="0" r="0" t="23512"/>
          <a:stretch/>
        </p:blipFill>
        <p:spPr>
          <a:xfrm>
            <a:off x="202600" y="1106800"/>
            <a:ext cx="6384950" cy="27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0"/>
          <p:cNvSpPr txBox="1"/>
          <p:nvPr/>
        </p:nvSpPr>
        <p:spPr>
          <a:xfrm>
            <a:off x="6987300" y="1413525"/>
            <a:ext cx="5204700" cy="21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usage of Attention mechanism in Language Translation task.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IN" sz="1600">
                <a:solidFill>
                  <a:srgbClr val="252525"/>
                </a:solidFill>
                <a:highlight>
                  <a:srgbClr val="FFFFFF"/>
                </a:highlight>
              </a:rPr>
              <a:t>F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ocus on salient parts of the image while generating the corresponding word in the output sentence.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775" y="4026376"/>
            <a:ext cx="6014447" cy="20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1157850" y="6345225"/>
            <a:ext cx="98763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Attend and Tell: A Neural Image Caption Generator”:</a:t>
            </a:r>
            <a:r>
              <a:rPr i="1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https://arxiv.org/pdf/1502.03044.pdf</a:t>
            </a:r>
            <a:r>
              <a:rPr i="1"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i="0" sz="1800" u="sng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73e90c31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75" y="3328550"/>
            <a:ext cx="4899076" cy="31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73e90c316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000" y="3243100"/>
            <a:ext cx="5856777" cy="31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3e90c3169_0_0"/>
          <p:cNvSpPr/>
          <p:nvPr/>
        </p:nvSpPr>
        <p:spPr>
          <a:xfrm>
            <a:off x="5232025" y="4614275"/>
            <a:ext cx="685800" cy="41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73e90c3169_0_0"/>
          <p:cNvSpPr txBox="1"/>
          <p:nvPr/>
        </p:nvSpPr>
        <p:spPr>
          <a:xfrm>
            <a:off x="305675" y="233325"/>
            <a:ext cx="7601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Caption Generation using</a:t>
            </a: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Beam 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73e90c3169_0_0"/>
          <p:cNvSpPr txBox="1"/>
          <p:nvPr/>
        </p:nvSpPr>
        <p:spPr>
          <a:xfrm>
            <a:off x="423000" y="1157475"/>
            <a:ext cx="113460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greedy approach to choose the word with the highest score and use it to predict the next word is not optimal.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b="1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Reason: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rest of the sequence hinges on that first word you choose.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Beam Search is useful for any language modeling problem because it finds the most optimal sequence.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g73e90c3169_0_0"/>
          <p:cNvSpPr txBox="1"/>
          <p:nvPr/>
        </p:nvSpPr>
        <p:spPr>
          <a:xfrm>
            <a:off x="2134950" y="2829700"/>
            <a:ext cx="1240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alibri"/>
                <a:ea typeface="Calibri"/>
                <a:cs typeface="Calibri"/>
                <a:sym typeface="Calibri"/>
              </a:rPr>
              <a:t>Beam Size = 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/>
          <p:nvPr/>
        </p:nvSpPr>
        <p:spPr>
          <a:xfrm>
            <a:off x="3459900" y="1513175"/>
            <a:ext cx="47199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Code walkthrough - PyTorch</a:t>
            </a:r>
            <a:endParaRPr b="1" sz="30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850" y="26033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3" name="Google Shape;29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/>
          <p:nvPr/>
        </p:nvSpPr>
        <p:spPr>
          <a:xfrm>
            <a:off x="1823426" y="3509975"/>
            <a:ext cx="405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3d5e8a020_0_5"/>
          <p:cNvSpPr txBox="1"/>
          <p:nvPr/>
        </p:nvSpPr>
        <p:spPr>
          <a:xfrm>
            <a:off x="539100" y="1308175"/>
            <a:ext cx="10963500" cy="4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 to Image Captioning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life </a:t>
            </a: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image captioning.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History &amp; Evolution of Image Captioning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Sequence to Sequence Learning in NLP</a:t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and Tell : Sequence to Sequence Learning in Vision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Intuition of Attention Mechanism from Translation perspective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Attend and Tell : Image Captioning with Attention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Beam search in generative framework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walk-through in PyTorch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73d5e8a020_0_5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b="1" lang="en-IN" sz="224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Session Agenda</a:t>
            </a:r>
            <a:endParaRPr b="1" i="0" sz="2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3e2a35eb_0_17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b="1" i="0" lang="en-IN" sz="224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Introduction to Image Captioning </a:t>
            </a:r>
            <a:endParaRPr b="1" i="0" sz="2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43e2a35eb_0_17"/>
          <p:cNvSpPr txBox="1"/>
          <p:nvPr/>
        </p:nvSpPr>
        <p:spPr>
          <a:xfrm>
            <a:off x="684600" y="4851875"/>
            <a:ext cx="10822800" cy="19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❖"/>
            </a:pPr>
            <a:r>
              <a:rPr b="1"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captioning </a:t>
            </a: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task of generating a descriptive and appropriate sentence of a given image. 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Caption generation is a </a:t>
            </a:r>
            <a:r>
              <a:rPr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challenging AI problem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a textual description must be generated for a given image.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tasks involved: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the content of the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 the understanding of the image into words in proper order.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g743e2a35eb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000" y="1020125"/>
            <a:ext cx="9191426" cy="38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e90c3169_0_7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Real Life </a:t>
            </a: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Use Cases</a:t>
            </a: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of Image Captioning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73e90c3169_0_7"/>
          <p:cNvSpPr txBox="1"/>
          <p:nvPr/>
        </p:nvSpPr>
        <p:spPr>
          <a:xfrm>
            <a:off x="471300" y="980275"/>
            <a:ext cx="5736300" cy="16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using image captions.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Getting live captions from CCTV/Surveillance cameras.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73e90c316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0" y="2932200"/>
            <a:ext cx="5736300" cy="31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73e90c3169_0_7"/>
          <p:cNvSpPr txBox="1"/>
          <p:nvPr/>
        </p:nvSpPr>
        <p:spPr>
          <a:xfrm>
            <a:off x="6455700" y="1238725"/>
            <a:ext cx="5736300" cy="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Aid to visually impaired people.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73e90c3169_0_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5740" r="0" t="0"/>
          <a:stretch/>
        </p:blipFill>
        <p:spPr>
          <a:xfrm>
            <a:off x="6137400" y="2913700"/>
            <a:ext cx="6026076" cy="31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3d5e8a020_0_11"/>
          <p:cNvSpPr txBox="1"/>
          <p:nvPr/>
        </p:nvSpPr>
        <p:spPr>
          <a:xfrm>
            <a:off x="212200" y="256677"/>
            <a:ext cx="82128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Every Picture Tells a Story: Generating Sentences from Images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73d5e8a02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577" y="1250251"/>
            <a:ext cx="5739122" cy="23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73d5e8a020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1174" y="3830000"/>
            <a:ext cx="5570525" cy="25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73d5e8a020_0_11"/>
          <p:cNvSpPr/>
          <p:nvPr/>
        </p:nvSpPr>
        <p:spPr>
          <a:xfrm>
            <a:off x="913507" y="3226425"/>
            <a:ext cx="2361600" cy="1345500"/>
          </a:xfrm>
          <a:prstGeom prst="roundRect">
            <a:avLst>
              <a:gd fmla="val 7085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73d5e8a020_0_11"/>
          <p:cNvSpPr/>
          <p:nvPr/>
        </p:nvSpPr>
        <p:spPr>
          <a:xfrm>
            <a:off x="906243" y="1491234"/>
            <a:ext cx="2379300" cy="1227900"/>
          </a:xfrm>
          <a:prstGeom prst="roundRect">
            <a:avLst>
              <a:gd fmla="val 7085" name="adj"/>
            </a:avLst>
          </a:prstGeom>
          <a:solidFill>
            <a:schemeClr val="accent4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73d5e8a020_0_11"/>
          <p:cNvSpPr txBox="1"/>
          <p:nvPr/>
        </p:nvSpPr>
        <p:spPr>
          <a:xfrm>
            <a:off x="984126" y="1629896"/>
            <a:ext cx="217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I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Defining Pre-defined Template of Object- Action-Scene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73d5e8a020_0_11"/>
          <p:cNvSpPr/>
          <p:nvPr/>
        </p:nvSpPr>
        <p:spPr>
          <a:xfrm>
            <a:off x="897993" y="5003846"/>
            <a:ext cx="2433300" cy="1254000"/>
          </a:xfrm>
          <a:prstGeom prst="roundRect">
            <a:avLst>
              <a:gd fmla="val 7085" name="adj"/>
            </a:avLst>
          </a:prstGeom>
          <a:solidFill>
            <a:srgbClr val="00B050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73d5e8a020_0_11"/>
          <p:cNvSpPr txBox="1"/>
          <p:nvPr/>
        </p:nvSpPr>
        <p:spPr>
          <a:xfrm>
            <a:off x="1004221" y="3396099"/>
            <a:ext cx="2175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I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Mapping  Image and Sentence to Latent Meaning Space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73d5e8a020_0_11"/>
          <p:cNvSpPr txBox="1"/>
          <p:nvPr/>
        </p:nvSpPr>
        <p:spPr>
          <a:xfrm>
            <a:off x="967901" y="5162308"/>
            <a:ext cx="229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IN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Multi-label Markov Random Field to predict triplet from image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73d5e8a020_0_11"/>
          <p:cNvSpPr/>
          <p:nvPr/>
        </p:nvSpPr>
        <p:spPr>
          <a:xfrm>
            <a:off x="4238175" y="3483675"/>
            <a:ext cx="1317300" cy="8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73d5e8a020_0_11"/>
          <p:cNvSpPr txBox="1"/>
          <p:nvPr/>
        </p:nvSpPr>
        <p:spPr>
          <a:xfrm>
            <a:off x="3620600" y="6394775"/>
            <a:ext cx="381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u="sng">
                <a:latin typeface="Roboto"/>
                <a:ea typeface="Roboto"/>
                <a:cs typeface="Roboto"/>
                <a:sym typeface="Roboto"/>
                <a:hlinkClick r:id="rId5"/>
              </a:rPr>
              <a:t>https://www.cs.cmu.edu/~afarhadi/papers/sentence.pdf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3d5e8a020_0_30"/>
          <p:cNvSpPr txBox="1"/>
          <p:nvPr/>
        </p:nvSpPr>
        <p:spPr>
          <a:xfrm>
            <a:off x="238350" y="235375"/>
            <a:ext cx="8173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From Captions to Visual Concepts and Back</a:t>
            </a:r>
            <a:endParaRPr b="1" i="0" sz="22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73d5e8a020_0_30"/>
          <p:cNvSpPr/>
          <p:nvPr/>
        </p:nvSpPr>
        <p:spPr>
          <a:xfrm>
            <a:off x="799632" y="2991825"/>
            <a:ext cx="2433300" cy="1239300"/>
          </a:xfrm>
          <a:prstGeom prst="roundRect">
            <a:avLst>
              <a:gd fmla="val 7085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73d5e8a020_0_30"/>
          <p:cNvSpPr txBox="1"/>
          <p:nvPr/>
        </p:nvSpPr>
        <p:spPr>
          <a:xfrm>
            <a:off x="381676" y="1513560"/>
            <a:ext cx="217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I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 Detection Stage 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73d5e8a020_0_30"/>
          <p:cNvSpPr/>
          <p:nvPr/>
        </p:nvSpPr>
        <p:spPr>
          <a:xfrm>
            <a:off x="785925" y="4762926"/>
            <a:ext cx="2433300" cy="1129500"/>
          </a:xfrm>
          <a:prstGeom prst="roundRect">
            <a:avLst>
              <a:gd fmla="val 7085" name="adj"/>
            </a:avLst>
          </a:prstGeom>
          <a:solidFill>
            <a:srgbClr val="00B050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g73d5e8a020_0_30"/>
          <p:cNvGrpSpPr/>
          <p:nvPr/>
        </p:nvGrpSpPr>
        <p:grpSpPr>
          <a:xfrm>
            <a:off x="835470" y="1250308"/>
            <a:ext cx="2361600" cy="4415450"/>
            <a:chOff x="261745" y="1491233"/>
            <a:chExt cx="2361600" cy="4415450"/>
          </a:xfrm>
        </p:grpSpPr>
        <p:sp>
          <p:nvSpPr>
            <p:cNvPr id="210" name="Google Shape;210;g73d5e8a020_0_30"/>
            <p:cNvSpPr/>
            <p:nvPr/>
          </p:nvSpPr>
          <p:spPr>
            <a:xfrm>
              <a:off x="261745" y="1491233"/>
              <a:ext cx="2361600" cy="1143300"/>
            </a:xfrm>
            <a:prstGeom prst="roundRect">
              <a:avLst>
                <a:gd fmla="val 7085" name="adj"/>
              </a:avLst>
            </a:prstGeom>
            <a:solidFill>
              <a:schemeClr val="accent4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73d5e8a020_0_30"/>
            <p:cNvSpPr txBox="1"/>
            <p:nvPr/>
          </p:nvSpPr>
          <p:spPr>
            <a:xfrm>
              <a:off x="473763" y="3526846"/>
              <a:ext cx="182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-I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Sentence Generation Stage</a:t>
              </a:r>
              <a:endParaRPr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g73d5e8a020_0_30"/>
            <p:cNvSpPr txBox="1"/>
            <p:nvPr/>
          </p:nvSpPr>
          <p:spPr>
            <a:xfrm>
              <a:off x="297601" y="5321983"/>
              <a:ext cx="2293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i="0" lang="en-I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Ranking Generated Sentences</a:t>
              </a:r>
              <a:endParaRPr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3" name="Google Shape;213;g73d5e8a020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5550" y="1184350"/>
            <a:ext cx="4227751" cy="27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73d5e8a020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5550" y="3965775"/>
            <a:ext cx="4153999" cy="20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73d5e8a020_0_30"/>
          <p:cNvSpPr/>
          <p:nvPr/>
        </p:nvSpPr>
        <p:spPr>
          <a:xfrm>
            <a:off x="4242775" y="3091387"/>
            <a:ext cx="1317300" cy="83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73d5e8a020_0_30"/>
          <p:cNvSpPr txBox="1"/>
          <p:nvPr/>
        </p:nvSpPr>
        <p:spPr>
          <a:xfrm>
            <a:off x="919475" y="1392525"/>
            <a:ext cx="227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 Detection Stage &amp; Multiple Instance Learning</a:t>
            </a:r>
            <a:endParaRPr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73d5e8a020_0_30"/>
          <p:cNvSpPr txBox="1"/>
          <p:nvPr/>
        </p:nvSpPr>
        <p:spPr>
          <a:xfrm>
            <a:off x="2137500" y="6363800"/>
            <a:ext cx="79170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u="sng">
                <a:latin typeface="Roboto"/>
                <a:ea typeface="Roboto"/>
                <a:cs typeface="Roboto"/>
                <a:sym typeface="Roboto"/>
                <a:hlinkClick r:id="rId5"/>
              </a:rPr>
              <a:t>https://www.cv-foundation.org/openaccess/content_cvpr_2015/papers/Fang_From_Captions_to_2015_CVPR_paper.pdf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3d5e8a020_0_50"/>
          <p:cNvSpPr/>
          <p:nvPr/>
        </p:nvSpPr>
        <p:spPr>
          <a:xfrm>
            <a:off x="6388800" y="2826375"/>
            <a:ext cx="58032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Encoders &amp; Decoders in </a:t>
            </a:r>
            <a:r>
              <a:rPr b="1" lang="en-IN" sz="1800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s</a:t>
            </a:r>
            <a:r>
              <a:rPr b="1" i="0" lang="en-IN" sz="1800" u="none" cap="none" strike="noStrik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equence-to-sequence learning</a:t>
            </a:r>
            <a:r>
              <a:rPr b="0" i="0" lang="en-IN" sz="1800" u="none" cap="none" strike="noStrik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Encoder: </a:t>
            </a: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processes each word in the input sequence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compiled information is put into context vector C.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vector C is passed to the decoder.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 decoder also maintains a hidden states that </a:t>
            </a: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passes from one time step to the next.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73d5e8a020_0_50"/>
          <p:cNvSpPr txBox="1"/>
          <p:nvPr/>
        </p:nvSpPr>
        <p:spPr>
          <a:xfrm>
            <a:off x="148176" y="24468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b="1" lang="en-IN" sz="224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Sequence-to-Sequence models</a:t>
            </a:r>
            <a:endParaRPr b="1" i="0" sz="22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73d5e8a02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" y="2577276"/>
            <a:ext cx="6109526" cy="33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73d5e8a020_0_50"/>
          <p:cNvSpPr txBox="1"/>
          <p:nvPr/>
        </p:nvSpPr>
        <p:spPr>
          <a:xfrm>
            <a:off x="74650" y="992625"/>
            <a:ext cx="117750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encoder-decoder architecture has received a lot of popularity in solving sequence to sequence problems in NLP domain.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– Language Translation, Chatbots, Text summarization, etc.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3d5e8a020_0_56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i="0" lang="en-IN" sz="22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Show and Tell: A Neural Image Caption Generator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73d5e8a020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88" y="3807075"/>
            <a:ext cx="10372624" cy="2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73d5e8a020_0_56"/>
          <p:cNvSpPr/>
          <p:nvPr/>
        </p:nvSpPr>
        <p:spPr>
          <a:xfrm>
            <a:off x="1205300" y="6238575"/>
            <a:ext cx="9151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i="1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and Tell: A Neural Image Caption Generator”:</a:t>
            </a:r>
            <a:r>
              <a:rPr i="1"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https://arxiv.org/pdf/1411.4555.pdf</a:t>
            </a:r>
            <a:r>
              <a:rPr i="1"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i="0" sz="1800" u="sng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g73d5e8a020_0_56"/>
          <p:cNvPicPr preferRelativeResize="0"/>
          <p:nvPr/>
        </p:nvPicPr>
        <p:blipFill rotWithShape="1">
          <a:blip r:embed="rId5">
            <a:alphaModFix/>
          </a:blip>
          <a:srcRect b="0" l="0" r="0" t="10658"/>
          <a:stretch/>
        </p:blipFill>
        <p:spPr>
          <a:xfrm>
            <a:off x="6788325" y="1278089"/>
            <a:ext cx="4378052" cy="25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73d5e8a020_0_56"/>
          <p:cNvSpPr txBox="1"/>
          <p:nvPr/>
        </p:nvSpPr>
        <p:spPr>
          <a:xfrm>
            <a:off x="454775" y="1146550"/>
            <a:ext cx="56958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CNNs can very efficiently encode the abstraction of images and generate a robust representation.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representation acts as the context/thought vector to the decoder.</a:t>
            </a: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i="0" lang="en-I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decoder is a standard LSTM/GRU units same as that in sequence to sequence architectures.</a:t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73d5e8a020_0_291"/>
          <p:cNvPicPr preferRelativeResize="0"/>
          <p:nvPr/>
        </p:nvPicPr>
        <p:blipFill rotWithShape="1">
          <a:blip r:embed="rId3">
            <a:alphaModFix/>
          </a:blip>
          <a:srcRect b="15203" l="1133" r="1153" t="0"/>
          <a:stretch/>
        </p:blipFill>
        <p:spPr>
          <a:xfrm>
            <a:off x="718225" y="981800"/>
            <a:ext cx="10602198" cy="27273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g73d5e8a020_0_291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b="1" lang="en-IN" sz="22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Attention Mechanism Intuition</a:t>
            </a:r>
            <a:endParaRPr b="1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73d5e8a020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13" y="3800725"/>
            <a:ext cx="10602202" cy="27273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g73d5e8a020_0_291"/>
          <p:cNvSpPr txBox="1"/>
          <p:nvPr/>
        </p:nvSpPr>
        <p:spPr>
          <a:xfrm>
            <a:off x="4312050" y="6570725"/>
            <a:ext cx="3567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N" sz="1200"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i="1" lang="en-IN" sz="12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I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https://distill.pub/2016/augmented-rnns/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2019-09-19T08:36:44Z</dcterms:created>
  <dc:creator>Pranav</dc:creator>
</cp:coreProperties>
</file>